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sldIdLst>
    <p:sldId id="256" r:id="rId3"/>
    <p:sldId id="275" r:id="rId4"/>
    <p:sldId id="280" r:id="rId5"/>
    <p:sldId id="281" r:id="rId6"/>
    <p:sldId id="289" r:id="rId7"/>
    <p:sldId id="290" r:id="rId8"/>
    <p:sldId id="291" r:id="rId9"/>
    <p:sldId id="292" r:id="rId10"/>
    <p:sldId id="266" r:id="rId11"/>
    <p:sldId id="293" r:id="rId12"/>
    <p:sldId id="277" r:id="rId13"/>
    <p:sldId id="276" r:id="rId14"/>
    <p:sldId id="27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72" y="150"/>
      </p:cViewPr>
      <p:guideLst>
        <p:guide orient="horz" pos="217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t>2024/4/3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2024/4/3</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1143361" y="1777389"/>
            <a:ext cx="9341019" cy="769441"/>
          </a:xfrm>
          <a:prstGeom prst="rect">
            <a:avLst/>
          </a:prstGeom>
          <a:noFill/>
        </p:spPr>
        <p:txBody>
          <a:bodyPr wrap="none" rtlCol="0">
            <a:spAutoFit/>
          </a:bodyPr>
          <a:lstStyle/>
          <a:p>
            <a:r>
              <a:rPr lang="en-US" altLang="zh-CN"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2024</a:t>
            </a:r>
            <a:r>
              <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年硕士研究生网络远程考核平台</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4"/>
            <a:ext cx="6219745" cy="1117448"/>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考生操作手册</a:t>
            </a: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2024</a:t>
            </a:r>
            <a:r>
              <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年</a:t>
            </a:r>
            <a:r>
              <a:rPr lang="en-US" altLang="zh-CN"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4</a:t>
            </a:r>
            <a:r>
              <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复试全过程分解步骤说明</a:t>
            </a:r>
          </a:p>
        </p:txBody>
      </p:sp>
      <p:sp>
        <p:nvSpPr>
          <p:cNvPr id="4" name="文本占位符 3"/>
          <p:cNvSpPr>
            <a:spLocks noGrp="1"/>
          </p:cNvSpPr>
          <p:nvPr>
            <p:ph type="body" sz="quarter" idx="13"/>
          </p:nvPr>
        </p:nvSpPr>
        <p:spPr>
          <a:xfrm>
            <a:off x="437426" y="1560321"/>
            <a:ext cx="5424802" cy="2805618"/>
          </a:xfrm>
        </p:spPr>
        <p:txBody>
          <a:bodyPr/>
          <a:lstStyle/>
          <a:p>
            <a:pPr marL="0" indent="0">
              <a:lnSpc>
                <a:spcPts val="2400"/>
              </a:lnSpc>
              <a:buNone/>
            </a:pPr>
            <a:r>
              <a:rPr lang="en-US" altLang="zh-CN" b="1" dirty="0">
                <a:cs typeface="+mn-ea"/>
                <a:sym typeface="+mn-ea"/>
              </a:rPr>
              <a:t>5.</a:t>
            </a:r>
            <a:r>
              <a:rPr lang="zh-CN" altLang="en-US" b="1" dirty="0">
                <a:cs typeface="+mn-ea"/>
                <a:sym typeface="+mn-ea"/>
              </a:rPr>
              <a:t>考生收到会议邀请后，进入正式复试会议，第二机位静音并关闭扬声器。</a:t>
            </a:r>
            <a:endParaRPr lang="en-US" altLang="zh-CN" b="1" dirty="0">
              <a:cs typeface="+mn-ea"/>
              <a:sym typeface="+mn-ea"/>
            </a:endParaRPr>
          </a:p>
          <a:p>
            <a:pPr marL="0" indent="0">
              <a:lnSpc>
                <a:spcPts val="2400"/>
              </a:lnSpc>
              <a:buNone/>
            </a:pPr>
            <a:r>
              <a:rPr lang="en-US" altLang="zh-CN" b="1" dirty="0">
                <a:cs typeface="+mn-ea"/>
                <a:sym typeface="+mn-ea"/>
              </a:rPr>
              <a:t>6.</a:t>
            </a:r>
            <a:r>
              <a:rPr lang="zh-CN" altLang="en-US" b="1" dirty="0">
                <a:cs typeface="+mn-ea"/>
                <a:sym typeface="+mn-ea"/>
              </a:rPr>
              <a:t>考官组对学生信息确认无误后可进行复试面试。</a:t>
            </a:r>
          </a:p>
          <a:p>
            <a:pPr marL="0" indent="0">
              <a:lnSpc>
                <a:spcPts val="2400"/>
              </a:lnSpc>
              <a:buNone/>
            </a:pPr>
            <a:r>
              <a:rPr lang="en-US" altLang="zh-CN" b="1" dirty="0">
                <a:cs typeface="+mn-ea"/>
                <a:sym typeface="+mn-ea"/>
              </a:rPr>
              <a:t>7.</a:t>
            </a:r>
            <a:r>
              <a:rPr lang="zh-CN" altLang="en-US" b="1" dirty="0">
                <a:cs typeface="+mn-ea"/>
                <a:sym typeface="+mn-ea"/>
              </a:rPr>
              <a:t>复试结束后，考生无需操作，等待复试秘书将其从复试面试会议中移除。</a:t>
            </a:r>
          </a:p>
          <a:p>
            <a:pPr marL="0" indent="0">
              <a:buNone/>
            </a:pPr>
            <a:endParaRPr lang="zh-CN" altLang="en-US" sz="1800" b="1" dirty="0">
              <a:solidFill>
                <a:srgbClr val="C00000"/>
              </a:solidFill>
            </a:endParaRPr>
          </a:p>
          <a:p>
            <a:pPr marL="0" indent="0">
              <a:buNone/>
            </a:pPr>
            <a:endParaRPr lang="zh-CN" altLang="en-US" sz="1800" b="1" dirty="0">
              <a:cs typeface="+mn-ea"/>
              <a:sym typeface="+mn-lt"/>
            </a:endParaRPr>
          </a:p>
        </p:txBody>
      </p:sp>
      <p:pic>
        <p:nvPicPr>
          <p:cNvPr id="5" name="图片 4">
            <a:extLst>
              <a:ext uri="{FF2B5EF4-FFF2-40B4-BE49-F238E27FC236}">
                <a16:creationId xmlns:a16="http://schemas.microsoft.com/office/drawing/2014/main" id="{448E4162-DEA7-40E2-815F-15891CF0FE8D}"/>
              </a:ext>
            </a:extLst>
          </p:cNvPr>
          <p:cNvPicPr>
            <a:picLocks noChangeAspect="1"/>
          </p:cNvPicPr>
          <p:nvPr/>
        </p:nvPicPr>
        <p:blipFill>
          <a:blip r:embed="rId2"/>
          <a:stretch>
            <a:fillRect/>
          </a:stretch>
        </p:blipFill>
        <p:spPr>
          <a:xfrm>
            <a:off x="6329774" y="1201089"/>
            <a:ext cx="2670773" cy="4926500"/>
          </a:xfrm>
          <a:prstGeom prst="rect">
            <a:avLst/>
          </a:prstGeom>
        </p:spPr>
      </p:pic>
      <p:pic>
        <p:nvPicPr>
          <p:cNvPr id="6" name="图片 5">
            <a:extLst>
              <a:ext uri="{FF2B5EF4-FFF2-40B4-BE49-F238E27FC236}">
                <a16:creationId xmlns:a16="http://schemas.microsoft.com/office/drawing/2014/main" id="{BB3AA4D1-A9A4-4196-9EA4-D83EB36346A6}"/>
              </a:ext>
            </a:extLst>
          </p:cNvPr>
          <p:cNvPicPr>
            <a:picLocks noChangeAspect="1"/>
          </p:cNvPicPr>
          <p:nvPr/>
        </p:nvPicPr>
        <p:blipFill>
          <a:blip r:embed="rId3"/>
          <a:stretch>
            <a:fillRect/>
          </a:stretch>
        </p:blipFill>
        <p:spPr>
          <a:xfrm>
            <a:off x="9234321" y="1201089"/>
            <a:ext cx="2666667" cy="4926500"/>
          </a:xfrm>
          <a:prstGeom prst="rect">
            <a:avLst/>
          </a:prstGeom>
        </p:spPr>
      </p:pic>
    </p:spTree>
    <p:extLst>
      <p:ext uri="{BB962C8B-B14F-4D97-AF65-F5344CB8AC3E}">
        <p14:creationId xmlns:p14="http://schemas.microsoft.com/office/powerpoint/2010/main" val="326494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a:solidFill>
                  <a:srgbClr val="000000"/>
                </a:solidFill>
                <a:latin typeface="+mn-ea"/>
                <a:cs typeface="宋体" panose="02010600030101010101" pitchFamily="2" charset="-122"/>
              </a:rPr>
              <a:t>二十五、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五十二、本修正案自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a:solidFill>
                  <a:srgbClr val="000000"/>
                </a:solidFill>
                <a:latin typeface="+mj-ea"/>
                <a:ea typeface="+mj-ea"/>
                <a:cs typeface="宋体" panose="02010600030101010101" pitchFamily="2" charset="-122"/>
              </a:rPr>
              <a:t>有关考试违法行为处罚规定（摘要）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a:solidFill>
                  <a:schemeClr val="accent1">
                    <a:lumMod val="50000"/>
                  </a:schemeClr>
                </a:solidFill>
              </a:rPr>
              <a:t>预祝大家考试顺利！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普通招考硕士研究生考试考场规则</a:t>
            </a:r>
          </a:p>
        </p:txBody>
      </p:sp>
      <p:sp>
        <p:nvSpPr>
          <p:cNvPr id="4" name="矩形 3"/>
          <p:cNvSpPr/>
          <p:nvPr/>
        </p:nvSpPr>
        <p:spPr>
          <a:xfrm>
            <a:off x="254201" y="960004"/>
            <a:ext cx="11570329" cy="5355312"/>
          </a:xfrm>
          <a:prstGeom prst="rect">
            <a:avLst/>
          </a:prstGeom>
        </p:spPr>
        <p:txBody>
          <a:bodyPr wrap="square">
            <a:spAutoFit/>
          </a:bodyPr>
          <a:lstStyle/>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一、考生应讲诚信并自觉服从考务工作人员管理，不得以任何理由妨碍考务工作人员履行职责，不得扰乱考场（含网络考场）及其他考试工作地点的秩序。</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二、考生在招生考试前应当按照报考学院的要求在线上提交身份证明材料扫描件或照片、学籍或学历学位证明材料的扫描件或照片、考生本人亲笔签名的《</a:t>
            </a:r>
            <a:r>
              <a:rPr lang="zh-CN" altLang="en-US" dirty="0">
                <a:latin typeface="仿宋" panose="02010609060101010101" pitchFamily="49" charset="-122"/>
                <a:ea typeface="仿宋" panose="02010609060101010101" pitchFamily="49" charset="-122"/>
              </a:rPr>
              <a:t>中国矿业大学</a:t>
            </a:r>
            <a:r>
              <a:rPr lang="zh-CN" altLang="zh-CN" dirty="0">
                <a:latin typeface="仿宋" panose="02010609060101010101" pitchFamily="49" charset="-122"/>
                <a:ea typeface="仿宋" panose="02010609060101010101" pitchFamily="49" charset="-122"/>
              </a:rPr>
              <a:t>诚信</a:t>
            </a:r>
            <a:r>
              <a:rPr lang="zh-CN" altLang="en-US" dirty="0">
                <a:latin typeface="仿宋" panose="02010609060101010101" pitchFamily="49" charset="-122"/>
                <a:ea typeface="仿宋" panose="02010609060101010101" pitchFamily="49" charset="-122"/>
              </a:rPr>
              <a:t>网络远程复试</a:t>
            </a:r>
            <a:r>
              <a:rPr lang="zh-CN" altLang="zh-CN" dirty="0">
                <a:latin typeface="仿宋" panose="02010609060101010101" pitchFamily="49" charset="-122"/>
                <a:ea typeface="仿宋" panose="02010609060101010101" pitchFamily="49" charset="-122"/>
              </a:rPr>
              <a:t>承诺书》扫描件，以及报考学院要求的其他材料，并按规定时间参加招生考试。</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三、考生在招生考试前须按要求准备、安装、调试相关硬件、软件，确保招生考试过程中网络通畅，考生要确保设备和软件能够正常使用，在整个招生考试过程中有足够的电量。</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四、选择独立、可封闭的空间，确保安静整洁，招生考试期间严禁他人进入或与他人交流，也不允许出现其他声音。</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五、考生只准按照招生单位注明的所需携带的用具，如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a:t>
            </a:r>
            <a:r>
              <a:rPr lang="zh-CN" altLang="en-US" dirty="0">
                <a:latin typeface="仿宋" panose="02010609060101010101" pitchFamily="49" charset="-122"/>
                <a:ea typeface="仿宋" panose="02010609060101010101" pitchFamily="49" charset="-122"/>
              </a:rPr>
              <a:t>复试</a:t>
            </a:r>
            <a:r>
              <a:rPr lang="zh-CN" altLang="zh-CN" dirty="0">
                <a:latin typeface="仿宋" panose="02010609060101010101" pitchFamily="49" charset="-122"/>
                <a:ea typeface="仿宋" panose="02010609060101010101" pitchFamily="49" charset="-122"/>
              </a:rPr>
              <a:t>承诺书》，以及院系要求的文具。招生考试过程中考生须配合考务工作人员要求展示相关证件。</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六、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七、不得由他人替考，也不得接受他人或机构以任何方式助考。</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八、招生考试各环节考核前，考生须提前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普通招考硕士研究生考试考场规则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九、招生考试期间视频背景必须是真实环境，不允许使用虚拟背景、更换视频背景。</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十、招生考试全程考生应保持注视摄像头，视线不得离开。招生考试期间不得以任何方式查阅资料，不得开启其他无关软件或程序。如学院有开卷等特殊规定的，以学院规定为准。</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一、考生音频视频必须根据考务工作人员要求进行开启，全程正面免冠朝向摄像头，确保第一机位须可看到考生本人手部以上头肩部及桌面，第二机位须可看到考生第一机位屏幕、考生面前桌面及手部动作，不得佩戴口罩保证面部清晰可见，头发不可遮挡耳朵，不得戴耳机、耳饰。</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十二、招生考试过程中，考生遇到网络通讯不畅、听不清问题等情况，应当立即向监考员、面试秘书等工作人员反映。</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十三、考生未经考务工作人员同意擅自操作招生考试终端设备退出招生考试考场的，视为主动放弃招生考试资格。</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十四、招生考试相关的内容属于国家机密级事项。考生在招生考试期间不得录屏录音录像，考后不得向他人透漏招生考试内容，不得将试卷、答卷和考试内容以任何方式（微信等）转发亲属或他人。</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十五、考试结束信号发出后，考生应立即停止答题并停笔。由考生立即使用</a:t>
            </a:r>
            <a:r>
              <a:rPr lang="zh-CN" altLang="en-US" dirty="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机位手机将试卷拍照上传至</a:t>
            </a:r>
            <a:r>
              <a:rPr lang="zh-CN" altLang="en-US" dirty="0">
                <a:latin typeface="仿宋" panose="02010609060101010101" pitchFamily="49" charset="-122"/>
                <a:ea typeface="仿宋" panose="02010609060101010101" pitchFamily="49" charset="-122"/>
              </a:rPr>
              <a:t>指定平台或邮箱</a:t>
            </a:r>
            <a:r>
              <a:rPr lang="zh-CN" altLang="zh-CN" dirty="0">
                <a:latin typeface="仿宋" panose="02010609060101010101" pitchFamily="49" charset="-122"/>
                <a:ea typeface="仿宋" panose="02010609060101010101" pitchFamily="49" charset="-122"/>
              </a:rPr>
              <a:t>。</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十六、招生考试结束，考生应按照考务工作人员要求退出远程招生考试会场，不得无故拖延时间答题，不得再次返回远程招生考试会场。</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十七、考生如不遵守招生考试纪律，不服从考务工作人员管理，有违纪、作弊等行为的，将按照《国家教育考试违规处理办法》进行处理并记入考生诚信考试电子档案。</a:t>
            </a:r>
          </a:p>
          <a:p>
            <a:r>
              <a:rPr lang="en-US" altLang="zh-CN" dirty="0">
                <a:latin typeface="仿宋" panose="02010609060101010101" pitchFamily="49" charset="-122"/>
                <a:ea typeface="仿宋" panose="02010609060101010101" pitchFamily="49" charset="-122"/>
              </a:rPr>
              <a:t>    </a:t>
            </a:r>
            <a:r>
              <a:rPr lang="zh-CN" altLang="zh-CN" dirty="0">
                <a:latin typeface="仿宋" panose="02010609060101010101" pitchFamily="49" charset="-122"/>
                <a:ea typeface="仿宋" panose="02010609060101010101" pitchFamily="49" charset="-122"/>
              </a:rPr>
              <a:t>注：考务工作人员确认考生所处环境可以开展招生考试后，招生考试正式开始。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硕士研究生诚信</a:t>
            </a:r>
            <a:r>
              <a:rPr lang="zh-CN" altLang="en-US" dirty="0"/>
              <a:t>网络远程复试</a:t>
            </a:r>
            <a:r>
              <a:rPr lang="zh-CN" altLang="zh-CN" dirty="0"/>
              <a:t>承诺书</a:t>
            </a:r>
            <a:endParaRPr lang="zh-CN" altLang="en-US" dirty="0"/>
          </a:p>
        </p:txBody>
      </p:sp>
      <p:sp>
        <p:nvSpPr>
          <p:cNvPr id="3" name="矩形 2"/>
          <p:cNvSpPr/>
          <p:nvPr/>
        </p:nvSpPr>
        <p:spPr>
          <a:xfrm>
            <a:off x="172720" y="876471"/>
            <a:ext cx="11362099" cy="5258684"/>
          </a:xfrm>
          <a:prstGeom prst="rect">
            <a:avLst/>
          </a:prstGeom>
        </p:spPr>
        <p:txBody>
          <a:bodyPr wrap="square">
            <a:spAutoFit/>
          </a:bodyPr>
          <a:lstStyle/>
          <a:p>
            <a:pPr algn="l"/>
            <a:endParaRPr lang="zh-CN" altLang="en-US" sz="1800" b="0" i="0" u="none" strike="noStrike" baseline="0" dirty="0">
              <a:solidFill>
                <a:srgbClr val="000000"/>
              </a:solidFill>
              <a:latin typeface="仿宋" panose="02010609060101010101" pitchFamily="49" charset="-122"/>
              <a:ea typeface="仿宋" panose="02010609060101010101" pitchFamily="49" charset="-122"/>
            </a:endParaRPr>
          </a:p>
          <a:p>
            <a:pPr>
              <a:lnSpc>
                <a:spcPts val="2300"/>
              </a:lnSpc>
            </a:pPr>
            <a:r>
              <a:rPr lang="zh-CN" altLang="en-US" b="0" i="0" u="none" strike="noStrike" baseline="0" dirty="0">
                <a:solidFill>
                  <a:srgbClr val="000000"/>
                </a:solidFill>
                <a:latin typeface="仿宋" panose="02010609060101010101" pitchFamily="49" charset="-122"/>
                <a:ea typeface="仿宋" panose="02010609060101010101" pitchFamily="49" charset="-122"/>
              </a:rPr>
              <a:t>    我是参加</a:t>
            </a:r>
            <a:r>
              <a:rPr lang="en-US" altLang="zh-CN" b="0" i="0" u="none" strike="noStrike" baseline="0" dirty="0">
                <a:solidFill>
                  <a:srgbClr val="000000"/>
                </a:solidFill>
                <a:latin typeface="仿宋" panose="02010609060101010101" pitchFamily="49" charset="-122"/>
                <a:ea typeface="仿宋" panose="02010609060101010101" pitchFamily="49" charset="-122"/>
              </a:rPr>
              <a:t>2024</a:t>
            </a:r>
            <a:r>
              <a:rPr lang="zh-CN" altLang="en-US" b="0" i="0" u="none" strike="noStrike" baseline="0" dirty="0">
                <a:solidFill>
                  <a:srgbClr val="000000"/>
                </a:solidFill>
                <a:latin typeface="仿宋" panose="02010609060101010101" pitchFamily="49" charset="-122"/>
                <a:ea typeface="仿宋" panose="02010609060101010101" pitchFamily="49" charset="-122"/>
              </a:rPr>
              <a:t>年硕士研究生复试的考生，我已认真阅读 </a:t>
            </a:r>
            <a:r>
              <a:rPr lang="en-US" altLang="zh-CN" b="0" i="0" u="none" strike="noStrike" baseline="0" dirty="0">
                <a:solidFill>
                  <a:srgbClr val="000000"/>
                </a:solidFill>
                <a:latin typeface="仿宋" panose="02010609060101010101" pitchFamily="49" charset="-122"/>
                <a:ea typeface="仿宋" panose="02010609060101010101" pitchFamily="49" charset="-122"/>
              </a:rPr>
              <a:t>《2024</a:t>
            </a:r>
            <a:r>
              <a:rPr lang="zh-CN" altLang="en-US" b="0" i="0" u="none" strike="noStrike" baseline="0" dirty="0">
                <a:solidFill>
                  <a:srgbClr val="000000"/>
                </a:solidFill>
                <a:latin typeface="仿宋" panose="02010609060101010101" pitchFamily="49" charset="-122"/>
                <a:ea typeface="仿宋" panose="02010609060101010101" pitchFamily="49" charset="-122"/>
              </a:rPr>
              <a:t>年全国硕士研究生招生工作管理规定</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国家教育考试违规处理办法</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中华人民共和国刑法修正案（九）</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中国矿业大学</a:t>
            </a:r>
            <a:r>
              <a:rPr lang="en-US" altLang="zh-CN" b="0" i="0" u="none" strike="noStrike" baseline="0" dirty="0">
                <a:solidFill>
                  <a:srgbClr val="000000"/>
                </a:solidFill>
                <a:latin typeface="仿宋" panose="02010609060101010101" pitchFamily="49" charset="-122"/>
                <a:ea typeface="仿宋" panose="02010609060101010101" pitchFamily="49" charset="-122"/>
              </a:rPr>
              <a:t>2024</a:t>
            </a:r>
            <a:r>
              <a:rPr lang="zh-CN" altLang="en-US" b="0" i="0" u="none" strike="noStrike" baseline="0" dirty="0">
                <a:solidFill>
                  <a:srgbClr val="000000"/>
                </a:solidFill>
                <a:latin typeface="仿宋" panose="02010609060101010101" pitchFamily="49" charset="-122"/>
                <a:ea typeface="仿宋" panose="02010609060101010101" pitchFamily="49" charset="-122"/>
              </a:rPr>
              <a:t>年硕士研究生复试录取工作办法</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中国矿业大学网络远程复试相关要求</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等有关规定，我认可网络远程复试的形式，为维护此次考试的严肃性和公平性，确保考试的顺利进行，郑重承诺以下事项： </a:t>
            </a:r>
          </a:p>
          <a:p>
            <a:pPr>
              <a:lnSpc>
                <a:spcPts val="2300"/>
              </a:lnSpc>
            </a:pPr>
            <a:r>
              <a:rPr lang="en-US" altLang="zh-CN" b="0" i="0" u="none" strike="noStrike" baseline="0" dirty="0">
                <a:solidFill>
                  <a:srgbClr val="000000"/>
                </a:solidFill>
                <a:latin typeface="仿宋" panose="02010609060101010101" pitchFamily="49" charset="-122"/>
                <a:ea typeface="仿宋" panose="02010609060101010101" pitchFamily="49" charset="-122"/>
              </a:rPr>
              <a:t>    1.</a:t>
            </a:r>
            <a:r>
              <a:rPr lang="zh-CN" altLang="en-US" b="0" i="0" u="none" strike="noStrike" baseline="0" dirty="0">
                <a:solidFill>
                  <a:srgbClr val="000000"/>
                </a:solidFill>
                <a:latin typeface="仿宋" panose="02010609060101010101" pitchFamily="49" charset="-122"/>
                <a:ea typeface="仿宋" panose="02010609060101010101" pitchFamily="49" charset="-122"/>
              </a:rPr>
              <a:t>保证本人所提交的报考信息、证件及其他复试材料真实、准确。因信息误填、错填，导致不能复试、录取、以及入学后不能进行学籍注册的，遗留问题由考生本人负责。对弄虚作假者，将按照</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国家教育考试违规处理办法</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普通高等学校招生违规行为处理暂行办法</a:t>
            </a:r>
            <a:r>
              <a:rPr lang="en-US" altLang="zh-CN" b="0" i="0" u="none" strike="noStrike" baseline="0" dirty="0">
                <a:solidFill>
                  <a:srgbClr val="000000"/>
                </a:solidFill>
                <a:latin typeface="仿宋" panose="02010609060101010101" pitchFamily="49" charset="-122"/>
                <a:ea typeface="仿宋" panose="02010609060101010101" pitchFamily="49" charset="-122"/>
              </a:rPr>
              <a:t>》</a:t>
            </a:r>
            <a:r>
              <a:rPr lang="zh-CN" altLang="en-US" b="0" i="0" u="none" strike="noStrike" baseline="0" dirty="0">
                <a:solidFill>
                  <a:srgbClr val="000000"/>
                </a:solidFill>
                <a:latin typeface="仿宋" panose="02010609060101010101" pitchFamily="49" charset="-122"/>
                <a:ea typeface="仿宋" panose="02010609060101010101" pitchFamily="49" charset="-122"/>
              </a:rPr>
              <a:t>严肃处理。 </a:t>
            </a:r>
          </a:p>
          <a:p>
            <a:pPr>
              <a:lnSpc>
                <a:spcPts val="2300"/>
              </a:lnSpc>
            </a:pPr>
            <a:r>
              <a:rPr lang="en-US" altLang="zh-CN" b="0" i="0" u="none" strike="noStrike" baseline="0" dirty="0">
                <a:solidFill>
                  <a:srgbClr val="000000"/>
                </a:solidFill>
                <a:latin typeface="仿宋" panose="02010609060101010101" pitchFamily="49" charset="-122"/>
                <a:ea typeface="仿宋" panose="02010609060101010101" pitchFamily="49" charset="-122"/>
              </a:rPr>
              <a:t>    2.</a:t>
            </a:r>
            <a:r>
              <a:rPr lang="zh-CN" altLang="en-US" b="0" i="0" u="none" strike="noStrike" baseline="0" dirty="0">
                <a:solidFill>
                  <a:srgbClr val="000000"/>
                </a:solidFill>
                <a:latin typeface="仿宋" panose="02010609060101010101" pitchFamily="49" charset="-122"/>
                <a:ea typeface="仿宋" panose="02010609060101010101" pitchFamily="49" charset="-122"/>
              </a:rPr>
              <a:t>自觉服从考试组织管理部门的统一安排，接受管理人员的检查、监督和管理。 </a:t>
            </a:r>
          </a:p>
          <a:p>
            <a:pPr>
              <a:lnSpc>
                <a:spcPts val="2300"/>
              </a:lnSpc>
            </a:pPr>
            <a:r>
              <a:rPr lang="en-US" altLang="zh-CN" b="0" i="0" u="none" strike="noStrike" baseline="0" dirty="0">
                <a:solidFill>
                  <a:srgbClr val="000000"/>
                </a:solidFill>
                <a:latin typeface="仿宋" panose="02010609060101010101" pitchFamily="49" charset="-122"/>
                <a:ea typeface="仿宋" panose="02010609060101010101" pitchFamily="49" charset="-122"/>
              </a:rPr>
              <a:t>    3.</a:t>
            </a:r>
            <a:r>
              <a:rPr lang="zh-CN" altLang="en-US" b="0" i="0" u="none" strike="noStrike" baseline="0" dirty="0">
                <a:solidFill>
                  <a:srgbClr val="000000"/>
                </a:solidFill>
                <a:latin typeface="仿宋" panose="02010609060101010101" pitchFamily="49" charset="-122"/>
                <a:ea typeface="仿宋" panose="02010609060101010101" pitchFamily="49" charset="-122"/>
              </a:rPr>
              <a:t>保证在网络远程复试过程中尽力保持考试过程顺畅。保证不记录和传播考试过程的音视频等信息、不将考试内容告知他人，独立自主完成考试。 </a:t>
            </a:r>
          </a:p>
          <a:p>
            <a:pPr>
              <a:lnSpc>
                <a:spcPts val="2300"/>
              </a:lnSpc>
            </a:pPr>
            <a:r>
              <a:rPr lang="en-US" altLang="zh-CN" b="0" i="0" u="none" strike="noStrike" baseline="0" dirty="0">
                <a:solidFill>
                  <a:srgbClr val="000000"/>
                </a:solidFill>
                <a:latin typeface="仿宋" panose="02010609060101010101" pitchFamily="49" charset="-122"/>
                <a:ea typeface="仿宋" panose="02010609060101010101" pitchFamily="49" charset="-122"/>
              </a:rPr>
              <a:t>    4.</a:t>
            </a:r>
            <a:r>
              <a:rPr lang="zh-CN" altLang="en-US" b="0" i="0" u="none" strike="noStrike" baseline="0" dirty="0">
                <a:solidFill>
                  <a:srgbClr val="000000"/>
                </a:solidFill>
                <a:latin typeface="仿宋" panose="02010609060101010101" pitchFamily="49" charset="-122"/>
                <a:ea typeface="仿宋" panose="02010609060101010101" pitchFamily="49" charset="-122"/>
              </a:rPr>
              <a:t>保证在考试中诚实守信，自觉遵守国家和招生单位有关研究生招生考试法规、考试纪律和考场规则。如有违规行为，自愿服从考试组织管理部门根据国家有关规定所作出的处罚决定。 </a:t>
            </a:r>
            <a:r>
              <a:rPr lang="en-US" altLang="zh-CN" kern="100" dirty="0">
                <a:latin typeface="仿宋" panose="02010609060101010101" pitchFamily="49" charset="-122"/>
                <a:ea typeface="仿宋" panose="02010609060101010101" pitchFamily="49" charset="-122"/>
                <a:cs typeface="宋体" panose="02010600030101010101" pitchFamily="2" charset="-122"/>
              </a:rPr>
              <a:t>                                                </a:t>
            </a:r>
          </a:p>
          <a:p>
            <a:endParaRPr lang="en-US" altLang="zh-CN" kern="100" dirty="0">
              <a:latin typeface="仿宋" panose="02010609060101010101" pitchFamily="49" charset="-122"/>
              <a:ea typeface="仿宋" panose="02010609060101010101" pitchFamily="49" charset="-122"/>
              <a:cs typeface="宋体" panose="02010600030101010101" pitchFamily="2" charset="-122"/>
            </a:endParaRPr>
          </a:p>
          <a:p>
            <a:pPr>
              <a:lnSpc>
                <a:spcPct val="150000"/>
              </a:lnSpc>
            </a:pPr>
            <a:r>
              <a:rPr lang="en-US" altLang="zh-CN" kern="100" dirty="0">
                <a:latin typeface="仿宋" panose="02010609060101010101" pitchFamily="49" charset="-122"/>
                <a:ea typeface="仿宋" panose="02010609060101010101" pitchFamily="49" charset="-122"/>
                <a:cs typeface="宋体" panose="02010600030101010101" pitchFamily="2" charset="-122"/>
              </a:rPr>
              <a:t>                                                                           </a:t>
            </a:r>
            <a:r>
              <a:rPr lang="zh-CN" altLang="en-US" kern="100" dirty="0">
                <a:latin typeface="仿宋" panose="02010609060101010101" pitchFamily="49" charset="-122"/>
                <a:ea typeface="仿宋" panose="02010609060101010101" pitchFamily="49" charset="-122"/>
                <a:cs typeface="宋体" panose="02010600030101010101" pitchFamily="2" charset="-122"/>
              </a:rPr>
              <a:t>考生</a:t>
            </a:r>
            <a:r>
              <a:rPr lang="zh-CN" altLang="zh-CN" kern="100" dirty="0">
                <a:latin typeface="仿宋" panose="02010609060101010101" pitchFamily="49" charset="-122"/>
                <a:ea typeface="仿宋" panose="02010609060101010101" pitchFamily="49" charset="-122"/>
                <a:cs typeface="宋体" panose="02010600030101010101" pitchFamily="2" charset="-122"/>
              </a:rPr>
              <a:t>签名：</a:t>
            </a:r>
            <a:r>
              <a:rPr lang="en-US" altLang="zh-CN" u="sng" kern="100" dirty="0">
                <a:latin typeface="仿宋" panose="02010609060101010101" pitchFamily="49" charset="-122"/>
                <a:ea typeface="仿宋" panose="02010609060101010101" pitchFamily="49" charset="-122"/>
                <a:cs typeface="宋体" panose="02010600030101010101" pitchFamily="2" charset="-122"/>
              </a:rPr>
              <a:t>         </a:t>
            </a:r>
            <a:endParaRPr lang="zh-CN" altLang="zh-CN" kern="100" dirty="0">
              <a:latin typeface="仿宋" panose="02010609060101010101" pitchFamily="49" charset="-122"/>
              <a:ea typeface="仿宋" panose="02010609060101010101" pitchFamily="49" charset="-122"/>
              <a:cs typeface="宋体" panose="02010600030101010101" pitchFamily="2" charset="-122"/>
            </a:endParaRPr>
          </a:p>
          <a:p>
            <a:pPr marR="381000" algn="ctr">
              <a:lnSpc>
                <a:spcPct val="150000"/>
              </a:lnSpc>
              <a:spcAft>
                <a:spcPts val="0"/>
              </a:spcAft>
            </a:pPr>
            <a:r>
              <a:rPr lang="en-US" altLang="zh-CN" kern="100" dirty="0">
                <a:latin typeface="仿宋" panose="02010609060101010101" pitchFamily="49" charset="-122"/>
                <a:ea typeface="仿宋" panose="02010609060101010101" pitchFamily="49" charset="-122"/>
                <a:cs typeface="宋体" panose="02010600030101010101" pitchFamily="2" charset="-122"/>
              </a:rPr>
              <a:t>                                                                           2024</a:t>
            </a:r>
            <a:r>
              <a:rPr lang="zh-CN" altLang="zh-CN" kern="100" dirty="0">
                <a:latin typeface="仿宋" panose="02010609060101010101" pitchFamily="49" charset="-122"/>
                <a:ea typeface="仿宋" panose="02010609060101010101" pitchFamily="49" charset="-122"/>
                <a:cs typeface="宋体" panose="02010600030101010101" pitchFamily="2" charset="-122"/>
              </a:rPr>
              <a:t>年</a:t>
            </a:r>
            <a:r>
              <a:rPr lang="en-US" altLang="zh-CN" kern="100" dirty="0">
                <a:latin typeface="仿宋" panose="02010609060101010101" pitchFamily="49" charset="-122"/>
                <a:ea typeface="仿宋" panose="02010609060101010101" pitchFamily="49" charset="-122"/>
                <a:cs typeface="宋体" panose="02010600030101010101" pitchFamily="2" charset="-122"/>
              </a:rPr>
              <a:t>  </a:t>
            </a:r>
            <a:r>
              <a:rPr lang="zh-CN" altLang="zh-CN" kern="100" dirty="0">
                <a:latin typeface="仿宋" panose="02010609060101010101" pitchFamily="49" charset="-122"/>
                <a:ea typeface="仿宋" panose="02010609060101010101" pitchFamily="49" charset="-122"/>
                <a:cs typeface="宋体" panose="02010600030101010101" pitchFamily="2" charset="-122"/>
              </a:rPr>
              <a:t>月</a:t>
            </a:r>
            <a:r>
              <a:rPr lang="en-US" altLang="zh-CN" kern="100" dirty="0">
                <a:latin typeface="仿宋" panose="02010609060101010101" pitchFamily="49" charset="-122"/>
                <a:ea typeface="仿宋" panose="02010609060101010101" pitchFamily="49" charset="-122"/>
                <a:cs typeface="宋体" panose="02010600030101010101" pitchFamily="2" charset="-122"/>
              </a:rPr>
              <a:t>   </a:t>
            </a:r>
            <a:r>
              <a:rPr lang="zh-CN" altLang="zh-CN" kern="100" dirty="0">
                <a:latin typeface="仿宋" panose="02010609060101010101" pitchFamily="49" charset="-122"/>
                <a:ea typeface="仿宋" panose="02010609060101010101" pitchFamily="49" charset="-122"/>
                <a:cs typeface="宋体" panose="02010600030101010101" pitchFamily="2" charset="-122"/>
              </a:rPr>
              <a:t>日</a:t>
            </a:r>
          </a:p>
          <a:p>
            <a:pPr lvl="0" algn="just">
              <a:lnSpc>
                <a:spcPts val="2200"/>
              </a:lnSpc>
              <a:spcAft>
                <a:spcPts val="0"/>
              </a:spcAft>
              <a:tabLst>
                <a:tab pos="198120" algn="l"/>
              </a:tabLst>
            </a:pP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设备准备</a:t>
            </a:r>
          </a:p>
        </p:txBody>
      </p:sp>
      <p:pic>
        <p:nvPicPr>
          <p:cNvPr id="3" name="C9F754DE-2CAD-44b6-B708-469DEB6407EB-3" descr="qt_temp"/>
          <p:cNvPicPr>
            <a:picLocks noChangeAspect="1"/>
          </p:cNvPicPr>
          <p:nvPr/>
        </p:nvPicPr>
        <p:blipFill>
          <a:blip r:embed="rId2"/>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200" b="1" spc="11" dirty="0">
                <a:solidFill>
                  <a:srgbClr val="000000"/>
                </a:solidFill>
                <a:cs typeface="+mn-ea"/>
              </a:rPr>
              <a:t>笔记本或台式电脑安装</a:t>
            </a:r>
            <a:r>
              <a:rPr lang="en-US" altLang="zh-CN" sz="1200" b="1" spc="11" dirty="0">
                <a:solidFill>
                  <a:srgbClr val="000000"/>
                </a:solidFill>
                <a:cs typeface="+mn-ea"/>
              </a:rPr>
              <a:t>Windows8</a:t>
            </a:r>
            <a:r>
              <a:rPr lang="zh-CN" altLang="en-US" sz="1200" b="1" spc="11" dirty="0">
                <a:solidFill>
                  <a:srgbClr val="000000"/>
                </a:solidFill>
                <a:cs typeface="+mn-ea"/>
              </a:rPr>
              <a:t>及以上操作系统（</a:t>
            </a:r>
            <a:r>
              <a:rPr lang="en-US" altLang="zh-CN" sz="1200" b="1" spc="12" dirty="0">
                <a:solidFill>
                  <a:srgbClr val="000000"/>
                </a:solidFill>
                <a:cs typeface="+mn-ea"/>
                <a:sym typeface="+mn-lt"/>
              </a:rPr>
              <a:t>XP</a:t>
            </a:r>
            <a:r>
              <a:rPr lang="zh-CN" altLang="en-US" sz="1200" b="1" spc="12" dirty="0">
                <a:solidFill>
                  <a:srgbClr val="000000"/>
                </a:solidFill>
                <a:cs typeface="+mn-ea"/>
                <a:sym typeface="+mn-lt"/>
              </a:rPr>
              <a:t>系统不可</a:t>
            </a:r>
            <a:r>
              <a:rPr lang="zh-CN" altLang="en-US" sz="1200" b="1" spc="11" dirty="0">
                <a:solidFill>
                  <a:srgbClr val="000000"/>
                </a:solidFill>
                <a:cs typeface="+mn-ea"/>
              </a:rPr>
              <a:t>）</a:t>
            </a:r>
            <a:r>
              <a:rPr sz="1200" b="1" spc="11" dirty="0">
                <a:solidFill>
                  <a:srgbClr val="000000"/>
                </a:solidFill>
                <a:cs typeface="+mn-ea"/>
                <a:sym typeface="+mn-lt"/>
              </a:rPr>
              <a:t>，</a:t>
            </a:r>
            <a:r>
              <a:rPr lang="zh-CN" sz="1200" b="1" spc="11" dirty="0">
                <a:solidFill>
                  <a:srgbClr val="000000"/>
                </a:solidFill>
                <a:cs typeface="+mn-ea"/>
                <a:sym typeface="+mn-lt"/>
              </a:rPr>
              <a:t>电脑</a:t>
            </a:r>
            <a:r>
              <a:rPr sz="1200" b="1" spc="11" dirty="0" err="1">
                <a:solidFill>
                  <a:srgbClr val="000000"/>
                </a:solidFill>
                <a:cs typeface="+mn-ea"/>
                <a:sym typeface="+mn-lt"/>
              </a:rPr>
              <a:t>推荐cpu</a:t>
            </a:r>
            <a:r>
              <a:rPr sz="1200" b="1" spc="11" dirty="0">
                <a:solidFill>
                  <a:srgbClr val="000000"/>
                </a:solidFill>
                <a:cs typeface="+mn-ea"/>
                <a:sym typeface="+mn-lt"/>
              </a:rPr>
              <a:t> i5标压及以上的配置</a:t>
            </a:r>
            <a:r>
              <a:rPr lang="zh-CN" altLang="zh-CN" sz="1200" b="1" spc="11" dirty="0">
                <a:solidFill>
                  <a:srgbClr val="000000"/>
                </a:solidFill>
                <a:cs typeface="+mn-ea"/>
              </a:rPr>
              <a:t>。</a:t>
            </a:r>
            <a:r>
              <a:rPr lang="zh-CN" sz="1200" b="1" dirty="0">
                <a:solidFill>
                  <a:srgbClr val="000000"/>
                </a:solidFill>
                <a:cs typeface="+mn-ea"/>
                <a:sym typeface="+mn-lt"/>
              </a:rPr>
              <a:t>如条件有限</a:t>
            </a:r>
            <a:r>
              <a:rPr lang="zh-CN" altLang="en-US" sz="1200" b="1" dirty="0">
                <a:solidFill>
                  <a:srgbClr val="000000"/>
                </a:solidFill>
                <a:cs typeface="+mn-ea"/>
                <a:sym typeface="+mn-lt"/>
              </a:rPr>
              <a:t>经学院测试通过</a:t>
            </a:r>
            <a:r>
              <a:rPr lang="zh-CN" sz="1200" b="1" dirty="0">
                <a:solidFill>
                  <a:srgbClr val="000000"/>
                </a:solidFill>
                <a:cs typeface="+mn-ea"/>
                <a:sym typeface="+mn-lt"/>
              </a:rPr>
              <a:t>可以两机位都使用</a:t>
            </a:r>
            <a:r>
              <a:rPr lang="zh-CN" altLang="en-US" sz="1200" b="1" spc="12" dirty="0">
                <a:solidFill>
                  <a:srgbClr val="000000"/>
                </a:solidFill>
                <a:cs typeface="+mn-ea"/>
                <a:sym typeface="+mn-lt"/>
              </a:rPr>
              <a:t>智能</a:t>
            </a:r>
            <a:r>
              <a:rPr lang="zh-CN" sz="1200" b="1" dirty="0">
                <a:solidFill>
                  <a:srgbClr val="000000"/>
                </a:solidFill>
                <a:cs typeface="+mn-ea"/>
                <a:sym typeface="+mn-lt"/>
              </a:rPr>
              <a:t>手机。</a:t>
            </a:r>
            <a:r>
              <a:rPr lang="zh-CN" altLang="en-US" sz="1200" b="1" dirty="0"/>
              <a:t>建议准备手机支架。</a:t>
            </a:r>
            <a:endParaRPr lang="zh-CN" sz="1200" b="1" dirty="0">
              <a:solidFill>
                <a:srgbClr val="000000"/>
              </a:solidFill>
              <a:cs typeface="+mn-ea"/>
              <a:sym typeface="+mn-lt"/>
            </a:endParaRPr>
          </a:p>
        </p:txBody>
      </p:sp>
      <p:sp>
        <p:nvSpPr>
          <p:cNvPr id="7" name="object 12"/>
          <p:cNvSpPr txBox="1"/>
          <p:nvPr/>
        </p:nvSpPr>
        <p:spPr>
          <a:xfrm>
            <a:off x="6998361" y="364852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高清摄像头、麦克风，若电脑扬声器声音较小，可配置音箱</a:t>
            </a:r>
            <a:r>
              <a:rPr lang="zh-CN" altLang="en-US" dirty="0"/>
              <a:t>。</a:t>
            </a:r>
            <a:r>
              <a:rPr lang="zh-CN" altLang="en-US" sz="1100" b="1" dirty="0"/>
              <a:t>不可以使用耳机，</a:t>
            </a:r>
            <a:r>
              <a:rPr lang="zh-CN" altLang="en-US" sz="1100" b="1" spc="11" dirty="0">
                <a:solidFill>
                  <a:srgbClr val="000000"/>
                </a:solidFill>
                <a:cs typeface="+mn-ea"/>
              </a:rPr>
              <a:t>如果电脑本身配置的摄像头、话筒效果较好，可直接使用；如果效果不理想，需要额外配备。两个机位设备即笔记本电脑和手机摄像头像素不低于标清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64006" y="2554325"/>
            <a:ext cx="3458128" cy="285335"/>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a:solidFill>
                  <a:srgbClr val="C00000"/>
                </a:solidFill>
                <a:cs typeface="+mn-ea"/>
                <a:sym typeface="+mn-lt"/>
              </a:rPr>
              <a:t>主平台腾讯会议</a:t>
            </a:r>
            <a:endParaRPr lang="zh-CN" sz="1800" b="1" dirty="0">
              <a:solidFill>
                <a:srgbClr val="C00000"/>
              </a:solidFill>
              <a:cs typeface="+mn-ea"/>
              <a:sym typeface="+mn-lt"/>
            </a:endParaRPr>
          </a:p>
        </p:txBody>
      </p:sp>
      <p:sp>
        <p:nvSpPr>
          <p:cNvPr id="10" name="object 13"/>
          <p:cNvSpPr txBox="1"/>
          <p:nvPr/>
        </p:nvSpPr>
        <p:spPr>
          <a:xfrm>
            <a:off x="6943581" y="2867589"/>
            <a:ext cx="4947803" cy="706347"/>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200" b="1" dirty="0">
                <a:solidFill>
                  <a:srgbClr val="000000"/>
                </a:solidFill>
                <a:cs typeface="+mn-ea"/>
                <a:sym typeface="+mn-lt"/>
              </a:rPr>
              <a:t>安装</a:t>
            </a:r>
            <a:r>
              <a:rPr lang="zh-CN" sz="1200" b="1" dirty="0">
                <a:solidFill>
                  <a:srgbClr val="000000"/>
                </a:solidFill>
                <a:cs typeface="+mn-ea"/>
                <a:sym typeface="+mn-lt"/>
              </a:rPr>
              <a:t>最新版</a:t>
            </a:r>
            <a:r>
              <a:rPr lang="zh-CN" altLang="en-US" sz="1200" b="1" dirty="0">
                <a:solidFill>
                  <a:srgbClr val="000000"/>
                </a:solidFill>
                <a:cs typeface="+mn-ea"/>
                <a:sym typeface="+mn-lt"/>
              </a:rPr>
              <a:t>腾讯会议</a:t>
            </a:r>
            <a:endParaRPr lang="en-US" altLang="zh-CN" sz="1200" b="1" dirty="0">
              <a:solidFill>
                <a:srgbClr val="000000"/>
              </a:solidFill>
              <a:cs typeface="+mn-ea"/>
              <a:sym typeface="+mn-lt"/>
            </a:endParaRPr>
          </a:p>
          <a:p>
            <a:pPr marL="0" marR="0">
              <a:lnSpc>
                <a:spcPts val="1855"/>
              </a:lnSpc>
              <a:spcBef>
                <a:spcPct val="0"/>
              </a:spcBef>
              <a:spcAft>
                <a:spcPct val="0"/>
              </a:spcAft>
            </a:pPr>
            <a:r>
              <a:rPr lang="zh-CN" sz="1200" b="1" dirty="0">
                <a:solidFill>
                  <a:srgbClr val="C00000"/>
                </a:solidFill>
                <a:cs typeface="+mn-ea"/>
                <a:sym typeface="+mn-lt"/>
              </a:rPr>
              <a:t>除</a:t>
            </a:r>
            <a:r>
              <a:rPr lang="zh-CN" altLang="en-US" sz="1200" b="1" dirty="0">
                <a:solidFill>
                  <a:srgbClr val="C00000"/>
                </a:solidFill>
                <a:cs typeface="+mn-ea"/>
                <a:sym typeface="+mn-lt"/>
              </a:rPr>
              <a:t>参加复试使用</a:t>
            </a:r>
            <a:r>
              <a:rPr lang="zh-CN" sz="1200" b="1" dirty="0">
                <a:solidFill>
                  <a:srgbClr val="C00000"/>
                </a:solidFill>
                <a:cs typeface="+mn-ea"/>
                <a:sym typeface="+mn-lt"/>
              </a:rPr>
              <a:t>手机号外，请额外准备一个</a:t>
            </a:r>
            <a:r>
              <a:rPr lang="zh-CN" altLang="en-US" sz="1200" b="1" dirty="0">
                <a:solidFill>
                  <a:srgbClr val="C00000"/>
                </a:solidFill>
                <a:cs typeface="+mn-ea"/>
                <a:sym typeface="+mn-lt"/>
              </a:rPr>
              <a:t>腾讯会议</a:t>
            </a:r>
            <a:r>
              <a:rPr lang="zh-CN" sz="1200" b="1" dirty="0">
                <a:solidFill>
                  <a:srgbClr val="C00000"/>
                </a:solidFill>
                <a:cs typeface="+mn-ea"/>
                <a:sym typeface="+mn-lt"/>
              </a:rPr>
              <a:t>账号作为第二机位账号</a:t>
            </a:r>
            <a:endParaRPr lang="en-US" altLang="zh-CN" sz="1200" b="1" dirty="0">
              <a:solidFill>
                <a:srgbClr val="C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a:solidFill>
                  <a:srgbClr val="000000"/>
                </a:solidFill>
                <a:cs typeface="+mn-ea"/>
                <a:sym typeface="+mn-lt"/>
              </a:rPr>
              <a:t>，</a:t>
            </a:r>
            <a:r>
              <a:rPr sz="1100" b="1" dirty="0" err="1">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考生需提前测试设备和网络，须保证设备电量充足、网络连接正常，确保余额充足。为保证线上复试正常进行，建议考生尽可能做好三种网络准备方案：有线网络、手机</a:t>
            </a:r>
            <a:r>
              <a:rPr lang="en-US" altLang="zh-CN" sz="1100" b="1" spc="30" dirty="0">
                <a:solidFill>
                  <a:srgbClr val="000000"/>
                </a:solidFill>
                <a:cs typeface="+mn-ea"/>
              </a:rPr>
              <a:t>4G/5G</a:t>
            </a:r>
            <a:r>
              <a:rPr lang="zh-CN" altLang="en-US" sz="1100" b="1" spc="30" dirty="0">
                <a:solidFill>
                  <a:srgbClr val="000000"/>
                </a:solidFill>
                <a:cs typeface="+mn-ea"/>
              </a:rPr>
              <a:t>热点、无线网络。考生须在学校规定的时间参加网络面试设备及平台测试，确保设备功能、环境等满足要求。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3"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4"/>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环境准备</a:t>
            </a:r>
          </a:p>
        </p:txBody>
      </p:sp>
      <p:pic>
        <p:nvPicPr>
          <p:cNvPr id="3" name="图片 2"/>
          <p:cNvPicPr>
            <a:picLocks noChangeAspect="1"/>
          </p:cNvPicPr>
          <p:nvPr/>
        </p:nvPicPr>
        <p:blipFill>
          <a:blip r:embed="rId2"/>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3"/>
          <a:stretch>
            <a:fillRect/>
          </a:stretch>
        </p:blipFill>
        <p:spPr>
          <a:xfrm>
            <a:off x="5851569" y="1220828"/>
            <a:ext cx="6102350" cy="4846320"/>
          </a:xfrm>
          <a:prstGeom prst="rect">
            <a:avLst/>
          </a:prstGeom>
        </p:spPr>
      </p:pic>
      <p:sp>
        <p:nvSpPr>
          <p:cNvPr id="5" name="文本框 4">
            <a:extLst>
              <a:ext uri="{FF2B5EF4-FFF2-40B4-BE49-F238E27FC236}">
                <a16:creationId xmlns:a16="http://schemas.microsoft.com/office/drawing/2014/main" id="{80FE1448-BDF3-4428-90F2-FFDC35A30068}"/>
              </a:ext>
            </a:extLst>
          </p:cNvPr>
          <p:cNvSpPr txBox="1"/>
          <p:nvPr/>
        </p:nvSpPr>
        <p:spPr>
          <a:xfrm>
            <a:off x="10198922" y="4984123"/>
            <a:ext cx="978795" cy="276999"/>
          </a:xfrm>
          <a:prstGeom prst="rect">
            <a:avLst/>
          </a:prstGeom>
          <a:noFill/>
        </p:spPr>
        <p:txBody>
          <a:bodyPr wrap="square" rtlCol="0">
            <a:spAutoFit/>
          </a:bodyPr>
          <a:lstStyle/>
          <a:p>
            <a:r>
              <a:rPr lang="zh-CN" altLang="en-US" sz="1200" dirty="0">
                <a:solidFill>
                  <a:srgbClr val="FF0000"/>
                </a:solidFill>
                <a:highlight>
                  <a:srgbClr val="FFFF00"/>
                </a:highlight>
              </a:rPr>
              <a:t>腾讯会议</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环境准备</a:t>
            </a: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600" b="1" dirty="0" err="1">
                <a:solidFill>
                  <a:srgbClr val="000000"/>
                </a:solidFill>
                <a:cs typeface="+mn-ea"/>
                <a:sym typeface="+mn-lt"/>
              </a:rPr>
              <a:t>一张桌子、一台电脑（键盘、鼠标</a:t>
            </a:r>
            <a:r>
              <a:rPr sz="1600" b="1" dirty="0">
                <a:solidFill>
                  <a:srgbClr val="000000"/>
                </a:solidFill>
                <a:cs typeface="+mn-ea"/>
                <a:sym typeface="+mn-lt"/>
              </a:rPr>
              <a:t>）；</a:t>
            </a:r>
          </a:p>
          <a:p>
            <a:pPr marL="457200" marR="0" indent="-457200" algn="just" fontAlgn="auto">
              <a:lnSpc>
                <a:spcPct val="150000"/>
              </a:lnSpc>
              <a:spcBef>
                <a:spcPts val="245"/>
              </a:spcBef>
              <a:spcAft>
                <a:spcPct val="0"/>
              </a:spcAft>
              <a:buFont typeface="+mj-lt"/>
              <a:buAutoNum type="arabicPeriod"/>
            </a:pPr>
            <a:r>
              <a:rPr lang="zh-CN" altLang="zh-CN" sz="1600" b="1" dirty="0"/>
              <a:t>用报考时填报的手机号</a:t>
            </a:r>
            <a:r>
              <a:rPr sz="1600" b="1" dirty="0" err="1">
                <a:solidFill>
                  <a:srgbClr val="000000"/>
                </a:solidFill>
                <a:cs typeface="+mn-ea"/>
                <a:sym typeface="+mn-lt"/>
              </a:rPr>
              <a:t>电脑登录</a:t>
            </a:r>
            <a:r>
              <a:rPr lang="zh-CN" altLang="en-US" sz="1600" b="1" dirty="0">
                <a:solidFill>
                  <a:srgbClr val="FF0000"/>
                </a:solidFill>
                <a:cs typeface="+mn-ea"/>
                <a:sym typeface="+mn-lt"/>
              </a:rPr>
              <a:t>腾讯会议</a:t>
            </a:r>
            <a:r>
              <a:rPr lang="zh-CN" altLang="en-US" sz="1600" b="1" dirty="0">
                <a:solidFill>
                  <a:srgbClr val="000000"/>
                </a:solidFill>
                <a:cs typeface="+mn-ea"/>
                <a:sym typeface="+mn-lt"/>
              </a:rPr>
              <a:t>（</a:t>
            </a:r>
            <a:r>
              <a:rPr lang="zh-CN" altLang="zh-CN" sz="1600" b="1" dirty="0"/>
              <a:t>若原报考手机号已不能使用，需向报考学院申请更换手机号</a:t>
            </a:r>
            <a:r>
              <a:rPr lang="zh-CN" altLang="en-US" sz="1600" b="1" dirty="0">
                <a:solidFill>
                  <a:srgbClr val="000000"/>
                </a:solidFill>
                <a:cs typeface="+mn-ea"/>
                <a:sym typeface="+mn-lt"/>
              </a:rPr>
              <a:t>）</a:t>
            </a:r>
            <a:r>
              <a:rPr sz="1600" b="1" dirty="0">
                <a:solidFill>
                  <a:srgbClr val="000000"/>
                </a:solidFill>
                <a:cs typeface="+mn-ea"/>
                <a:sym typeface="+mn-lt"/>
              </a:rPr>
              <a:t>；</a:t>
            </a:r>
            <a:endParaRPr lang="en-US" sz="16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600" b="1" dirty="0"/>
              <a:t>考生登录两个机位后，立即将备注修改为“考生编号后</a:t>
            </a:r>
            <a:r>
              <a:rPr lang="en-US" altLang="zh-CN" sz="1600" b="1" dirty="0"/>
              <a:t>6</a:t>
            </a:r>
            <a:r>
              <a:rPr lang="zh-CN" altLang="en-US" sz="1600" b="1" dirty="0"/>
              <a:t>位</a:t>
            </a:r>
            <a:r>
              <a:rPr lang="en-US" altLang="zh-CN" sz="1600" b="1" dirty="0"/>
              <a:t>+</a:t>
            </a:r>
            <a:r>
              <a:rPr lang="zh-CN" altLang="en-US" sz="1600" b="1" dirty="0"/>
              <a:t>姓名</a:t>
            </a:r>
            <a:r>
              <a:rPr lang="en-US" altLang="zh-CN" sz="1600" b="1" dirty="0"/>
              <a:t>+</a:t>
            </a:r>
            <a:r>
              <a:rPr lang="zh-CN" altLang="en-US" sz="1600" b="1" dirty="0"/>
              <a:t>一机位”、“考生编号后</a:t>
            </a:r>
            <a:r>
              <a:rPr lang="en-US" altLang="zh-CN" sz="1600" b="1" dirty="0"/>
              <a:t>6</a:t>
            </a:r>
            <a:r>
              <a:rPr lang="zh-CN" altLang="en-US" sz="1600" b="1" dirty="0"/>
              <a:t>位</a:t>
            </a:r>
            <a:r>
              <a:rPr lang="en-US" altLang="zh-CN" sz="1600" b="1" dirty="0"/>
              <a:t>+</a:t>
            </a:r>
            <a:r>
              <a:rPr lang="zh-CN" altLang="en-US" sz="1600" b="1" dirty="0"/>
              <a:t>姓名</a:t>
            </a:r>
            <a:r>
              <a:rPr lang="en-US" altLang="zh-CN" sz="1600" b="1" dirty="0"/>
              <a:t>+</a:t>
            </a:r>
            <a:r>
              <a:rPr lang="zh-CN" altLang="en-US" sz="1600" b="1" dirty="0"/>
              <a:t>二机位”，如：“</a:t>
            </a:r>
            <a:r>
              <a:rPr lang="en-US" altLang="zh-CN" sz="1600" b="1" dirty="0"/>
              <a:t>123456+</a:t>
            </a:r>
            <a:r>
              <a:rPr lang="zh-CN" altLang="en-US" sz="1600" b="1" dirty="0"/>
              <a:t>张三</a:t>
            </a:r>
            <a:r>
              <a:rPr lang="en-US" altLang="zh-CN" sz="1600" b="1" dirty="0"/>
              <a:t>+</a:t>
            </a:r>
            <a:r>
              <a:rPr lang="zh-CN" altLang="en-US" sz="1600" b="1" dirty="0"/>
              <a:t>一机位”、“</a:t>
            </a:r>
            <a:r>
              <a:rPr lang="en-US" altLang="zh-CN" sz="1600" b="1" dirty="0"/>
              <a:t>123456+</a:t>
            </a:r>
            <a:r>
              <a:rPr lang="zh-CN" altLang="en-US" sz="1600" b="1" dirty="0"/>
              <a:t>张三</a:t>
            </a:r>
            <a:r>
              <a:rPr lang="en-US" altLang="zh-CN" sz="1600" b="1" dirty="0"/>
              <a:t>+</a:t>
            </a:r>
            <a:r>
              <a:rPr lang="zh-CN" altLang="en-US" sz="1600" b="1" dirty="0"/>
              <a:t>二机位”</a:t>
            </a:r>
            <a:endParaRPr lang="zh-CN" altLang="en-US" sz="1600" b="1" dirty="0">
              <a:sym typeface="+mn-lt"/>
            </a:endParaRPr>
          </a:p>
          <a:p>
            <a:pPr marL="457200" marR="0" indent="-457200" algn="just" fontAlgn="auto">
              <a:lnSpc>
                <a:spcPct val="150000"/>
              </a:lnSpc>
              <a:spcBef>
                <a:spcPts val="245"/>
              </a:spcBef>
              <a:spcAft>
                <a:spcPct val="0"/>
              </a:spcAft>
              <a:buFont typeface="+mj-lt"/>
              <a:buAutoNum type="arabicPeriod"/>
            </a:pPr>
            <a:r>
              <a:rPr sz="1600" b="1" dirty="0" err="1">
                <a:solidFill>
                  <a:srgbClr val="000000"/>
                </a:solidFill>
                <a:cs typeface="+mn-ea"/>
                <a:sym typeface="+mn-lt"/>
              </a:rPr>
              <a:t>摄像头</a:t>
            </a:r>
            <a:r>
              <a:rPr lang="zh-CN" altLang="en-US" sz="1600" b="1" dirty="0"/>
              <a:t>正面拍摄，放置在距离本人</a:t>
            </a:r>
            <a:r>
              <a:rPr lang="en-US" altLang="zh-CN" sz="1600" b="1" dirty="0"/>
              <a:t>30cm</a:t>
            </a:r>
            <a:r>
              <a:rPr lang="zh-CN" altLang="en-US" sz="1600" b="1" dirty="0"/>
              <a:t>处，完整拍摄到考生双手及胸部以上</a:t>
            </a:r>
            <a:r>
              <a:rPr sz="1600" b="1" dirty="0">
                <a:sym typeface="+mn-lt"/>
              </a:rPr>
              <a:t>，</a:t>
            </a:r>
            <a:r>
              <a:rPr lang="zh-CN" altLang="en-US" sz="1600" b="1" dirty="0">
                <a:sym typeface="+mn-lt"/>
              </a:rPr>
              <a:t>考核</a:t>
            </a:r>
            <a:r>
              <a:rPr sz="1600" b="1" dirty="0" err="1">
                <a:sym typeface="+mn-lt"/>
              </a:rPr>
              <a:t>过程中全程开启</a:t>
            </a:r>
            <a:r>
              <a:rPr sz="1600" b="1" dirty="0">
                <a:sym typeface="+mn-lt"/>
              </a:rPr>
              <a:t>；</a:t>
            </a:r>
          </a:p>
          <a:p>
            <a:pPr marL="457200" marR="0" indent="-457200" algn="just" fontAlgn="auto">
              <a:lnSpc>
                <a:spcPct val="150000"/>
              </a:lnSpc>
              <a:spcBef>
                <a:spcPts val="245"/>
              </a:spcBef>
              <a:spcAft>
                <a:spcPct val="0"/>
              </a:spcAft>
              <a:buFont typeface="+mj-lt"/>
              <a:buAutoNum type="arabicPeriod"/>
            </a:pPr>
            <a:r>
              <a:rPr lang="zh-CN" altLang="en-US" sz="1600" b="1" spc="13" dirty="0">
                <a:solidFill>
                  <a:srgbClr val="000000"/>
                </a:solidFill>
                <a:cs typeface="+mn-ea"/>
                <a:sym typeface="+mn-lt"/>
              </a:rPr>
              <a:t>考核</a:t>
            </a:r>
            <a:r>
              <a:rPr sz="1600" b="1" spc="13" dirty="0" err="1">
                <a:solidFill>
                  <a:srgbClr val="000000"/>
                </a:solidFill>
                <a:cs typeface="+mn-ea"/>
                <a:sym typeface="+mn-lt"/>
              </a:rPr>
              <a:t>过程中，设备除</a:t>
            </a:r>
            <a:r>
              <a:rPr lang="zh-CN" altLang="en-US" sz="1600" b="1" spc="13" dirty="0">
                <a:solidFill>
                  <a:srgbClr val="000000"/>
                </a:solidFill>
                <a:cs typeface="+mn-ea"/>
                <a:sym typeface="+mn-lt"/>
              </a:rPr>
              <a:t>腾讯会议端外</a:t>
            </a:r>
            <a:r>
              <a:rPr sz="1600" b="1" spc="13" dirty="0">
                <a:solidFill>
                  <a:srgbClr val="000000"/>
                </a:solidFill>
                <a:cs typeface="+mn-ea"/>
                <a:sym typeface="+mn-lt"/>
              </a:rPr>
              <a:t>，</a:t>
            </a:r>
            <a:r>
              <a:rPr sz="1600" b="1" spc="13" dirty="0" err="1">
                <a:solidFill>
                  <a:srgbClr val="000000"/>
                </a:solidFill>
                <a:cs typeface="+mn-ea"/>
                <a:sym typeface="+mn-lt"/>
              </a:rPr>
              <a:t>不允许再运行其</a:t>
            </a:r>
            <a:r>
              <a:rPr sz="1600" b="1" dirty="0" err="1">
                <a:solidFill>
                  <a:srgbClr val="000000"/>
                </a:solidFill>
                <a:cs typeface="+mn-ea"/>
                <a:sym typeface="+mn-lt"/>
              </a:rPr>
              <a:t>他网页或软件；保证</a:t>
            </a:r>
            <a:r>
              <a:rPr lang="zh-CN" altLang="en-US" sz="1600" b="1" dirty="0">
                <a:solidFill>
                  <a:srgbClr val="000000"/>
                </a:solidFill>
                <a:cs typeface="+mn-ea"/>
                <a:sym typeface="+mn-lt"/>
              </a:rPr>
              <a:t>考核</a:t>
            </a:r>
            <a:r>
              <a:rPr sz="1600" b="1" dirty="0" err="1">
                <a:solidFill>
                  <a:srgbClr val="000000"/>
                </a:solidFill>
                <a:cs typeface="+mn-ea"/>
                <a:sym typeface="+mn-lt"/>
              </a:rPr>
              <a:t>过程不因干扰中断</a:t>
            </a:r>
            <a:r>
              <a:rPr sz="1600" b="1" dirty="0">
                <a:solidFill>
                  <a:srgbClr val="000000"/>
                </a:solidFill>
                <a:cs typeface="+mn-ea"/>
                <a:sym typeface="+mn-lt"/>
              </a:rPr>
              <a:t>；</a:t>
            </a:r>
            <a:endParaRPr lang="en-US" altLang="zh-CN" sz="1600" b="1" dirty="0">
              <a:solidFill>
                <a:srgbClr val="0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距离本人</a:t>
            </a:r>
            <a:r>
              <a:rPr lang="en-US" altLang="zh-CN" sz="1600" dirty="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a:solidFill>
                  <a:srgbClr val="C00000"/>
                </a:solidFill>
                <a:latin typeface="+mn-lt"/>
                <a:ea typeface="+mn-ea"/>
                <a:cs typeface="+mn-ea"/>
                <a:sym typeface="+mn-lt"/>
              </a:rPr>
              <a:t>用非一机位使用手机号登录腾讯会议。</a:t>
            </a:r>
            <a:endParaRPr lang="en-US" altLang="zh-CN" sz="1600" dirty="0">
              <a:solidFill>
                <a:srgbClr val="C00000"/>
              </a:solidFill>
              <a:latin typeface="+mn-lt"/>
              <a:ea typeface="+mn-ea"/>
              <a:cs typeface="+mn-ea"/>
              <a:sym typeface="+mn-lt"/>
            </a:endParaRPr>
          </a:p>
          <a:p>
            <a:r>
              <a:rPr lang="zh-CN" altLang="en-US" sz="1600" dirty="0">
                <a:latin typeface="+mn-lt"/>
                <a:ea typeface="+mn-ea"/>
                <a:cs typeface="+mn-ea"/>
                <a:sym typeface="+mn-lt"/>
              </a:rPr>
              <a:t>考核</a:t>
            </a:r>
            <a:r>
              <a:rPr sz="1600" dirty="0" err="1">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软件，保证</a:t>
            </a:r>
            <a:r>
              <a:rPr lang="zh-CN" altLang="en-US" sz="1600" dirty="0">
                <a:latin typeface="+mn-lt"/>
                <a:ea typeface="+mn-ea"/>
                <a:cs typeface="+mn-ea"/>
                <a:sym typeface="+mn-lt"/>
              </a:rPr>
              <a:t>考核</a:t>
            </a:r>
            <a:r>
              <a:rPr sz="1600" dirty="0" err="1">
                <a:latin typeface="+mn-lt"/>
                <a:ea typeface="+mn-ea"/>
                <a:cs typeface="+mn-ea"/>
                <a:sym typeface="+mn-lt"/>
              </a:rPr>
              <a:t>过程不因干扰中断</a:t>
            </a:r>
            <a:r>
              <a:rPr sz="1600" dirty="0">
                <a:latin typeface="+mn-lt"/>
                <a:ea typeface="+mn-ea"/>
                <a:cs typeface="+mn-ea"/>
                <a:sym typeface="+mn-lt"/>
              </a:rPr>
              <a:t>。</a:t>
            </a:r>
            <a:r>
              <a:rPr lang="zh-CN" altLang="en-US" sz="1600" dirty="0">
                <a:latin typeface="+mn-lt"/>
                <a:ea typeface="+mn-ea"/>
                <a:cs typeface="+mn-ea"/>
              </a:rPr>
              <a:t>将手机屏幕锁定设置成“永不”，</a:t>
            </a:r>
            <a:r>
              <a:rPr lang="zh-CN" altLang="en-US" sz="1600" dirty="0">
                <a:latin typeface="+mn-lt"/>
                <a:ea typeface="+mn-ea"/>
                <a:cs typeface="+mn-ea"/>
                <a:sym typeface="+mn-lt"/>
              </a:rPr>
              <a:t>如面试过程连接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p>
          <a:p>
            <a:r>
              <a:rPr lang="zh-CN" altLang="en-US" sz="1600" dirty="0">
                <a:solidFill>
                  <a:srgbClr val="C00000"/>
                </a:solidFill>
                <a:latin typeface="+mn-lt"/>
                <a:ea typeface="+mn-ea"/>
                <a:cs typeface="+mn-ea"/>
                <a:sym typeface="+mn-lt"/>
              </a:rPr>
              <a:t>第二机位加入会议后点击静音并关闭扬声器。</a:t>
            </a: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环境准备</a:t>
            </a: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a:solidFill>
                  <a:srgbClr val="C00000"/>
                </a:solidFill>
                <a:cs typeface="+mn-ea"/>
                <a:sym typeface="+mn-lt"/>
              </a:rPr>
              <a:t>不允许过度修饰仪容，严禁考核过程中遮挡耳部，考核开始前须配合考官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不得佩戴耳机、墨镜、口罩；</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建议考生距离主设备摄像头约</a:t>
            </a:r>
            <a:r>
              <a:rPr lang="en-US" altLang="zh-CN" sz="1600" b="1" dirty="0">
                <a:solidFill>
                  <a:schemeClr val="tx1">
                    <a:lumMod val="95000"/>
                    <a:lumOff val="5000"/>
                  </a:schemeClr>
                </a:solidFill>
                <a:cs typeface="+mn-ea"/>
                <a:sym typeface="+mn-lt"/>
              </a:rPr>
              <a:t>30</a:t>
            </a:r>
            <a:r>
              <a:rPr lang="zh-CN" altLang="en-US" sz="1600" b="1" dirty="0">
                <a:solidFill>
                  <a:schemeClr val="tx1">
                    <a:lumMod val="95000"/>
                    <a:lumOff val="5000"/>
                  </a:schemeClr>
                </a:solidFill>
                <a:cs typeface="+mn-ea"/>
                <a:sym typeface="+mn-lt"/>
              </a:rPr>
              <a:t>厘米；</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endParaRPr lang="en-US" altLang="zh-CN"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考核场所考生座位</a:t>
            </a:r>
            <a:r>
              <a:rPr lang="en-US" altLang="zh-CN" sz="1600" b="1" dirty="0"/>
              <a:t>1.5m</a:t>
            </a:r>
            <a:r>
              <a:rPr lang="zh-CN" altLang="en-US" sz="1600" b="1" dirty="0"/>
              <a:t>范围内不得存放任何书刊、报纸、资料等。</a:t>
            </a:r>
            <a:endParaRPr lang="en-US" altLang="zh-CN" sz="1600" b="1" dirty="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复试全过程分解步骤说明</a:t>
            </a:r>
          </a:p>
        </p:txBody>
      </p:sp>
      <p:sp>
        <p:nvSpPr>
          <p:cNvPr id="4" name="文本占位符 3"/>
          <p:cNvSpPr>
            <a:spLocks noGrp="1"/>
          </p:cNvSpPr>
          <p:nvPr>
            <p:ph type="body" sz="quarter" idx="13"/>
          </p:nvPr>
        </p:nvSpPr>
        <p:spPr>
          <a:xfrm>
            <a:off x="463183" y="1202633"/>
            <a:ext cx="6864896" cy="3511036"/>
          </a:xfrm>
        </p:spPr>
        <p:txBody>
          <a:bodyPr/>
          <a:lstStyle/>
          <a:p>
            <a:pPr marL="0" indent="0">
              <a:lnSpc>
                <a:spcPts val="2400"/>
              </a:lnSpc>
              <a:buNone/>
            </a:pPr>
            <a:r>
              <a:rPr lang="en-US" altLang="zh-CN" b="1" dirty="0">
                <a:cs typeface="+mn-ea"/>
                <a:sym typeface="+mn-lt"/>
              </a:rPr>
              <a:t>1.</a:t>
            </a:r>
            <a:r>
              <a:rPr lang="zh-CN" altLang="en-US" b="1" dirty="0">
                <a:cs typeface="+mn-ea"/>
                <a:sym typeface="+mn-lt"/>
              </a:rPr>
              <a:t>请各位考生注意查看研招网和手机短信发来的通知或及时查看报考学院网页上的相关通知，请点击详情仔细阅读。</a:t>
            </a:r>
            <a:endParaRPr lang="en-US" altLang="zh-CN" b="1" dirty="0">
              <a:cs typeface="+mn-ea"/>
              <a:sym typeface="+mn-lt"/>
            </a:endParaRPr>
          </a:p>
          <a:p>
            <a:pPr marL="0" indent="0">
              <a:lnSpc>
                <a:spcPts val="2400"/>
              </a:lnSpc>
              <a:buNone/>
            </a:pPr>
            <a:r>
              <a:rPr lang="en-US" altLang="zh-CN" b="1" dirty="0">
                <a:cs typeface="+mn-ea"/>
                <a:sym typeface="+mn-lt"/>
              </a:rPr>
              <a:t>2.</a:t>
            </a:r>
            <a:r>
              <a:rPr lang="zh-CN" altLang="en-US" b="1" dirty="0">
                <a:cs typeface="+mn-ea"/>
                <a:sym typeface="+mn-lt"/>
              </a:rPr>
              <a:t>考生按照收到的短信会议号，在规定时间内进入候考会议室，将第二机位</a:t>
            </a:r>
            <a:r>
              <a:rPr lang="zh-CN" altLang="en-US" b="1" dirty="0"/>
              <a:t>设置</a:t>
            </a:r>
            <a:r>
              <a:rPr lang="zh-CN" altLang="en-US" b="1" dirty="0">
                <a:sym typeface="+mn-ea"/>
              </a:rPr>
              <a:t>静音并关闭扬声器</a:t>
            </a:r>
            <a:r>
              <a:rPr lang="zh-CN" altLang="en-US" b="1" dirty="0"/>
              <a:t>，</a:t>
            </a:r>
            <a:r>
              <a:rPr lang="zh-CN" altLang="en-US" b="1" dirty="0">
                <a:solidFill>
                  <a:srgbClr val="C00000"/>
                </a:solidFill>
              </a:rPr>
              <a:t>此时考生是在等候室，请不要点击进入会议。</a:t>
            </a:r>
            <a:endParaRPr lang="en-US" altLang="zh-CN" b="1" dirty="0">
              <a:solidFill>
                <a:srgbClr val="C00000"/>
              </a:solidFill>
            </a:endParaRPr>
          </a:p>
          <a:p>
            <a:pPr marL="0" indent="0">
              <a:lnSpc>
                <a:spcPts val="2400"/>
              </a:lnSpc>
              <a:buNone/>
            </a:pPr>
            <a:r>
              <a:rPr lang="en-US" altLang="zh-CN" b="1" dirty="0">
                <a:cs typeface="+mn-ea"/>
              </a:rPr>
              <a:t>3.</a:t>
            </a:r>
            <a:r>
              <a:rPr lang="zh-CN" altLang="en-US" b="1" dirty="0">
                <a:cs typeface="+mn-ea"/>
              </a:rPr>
              <a:t>技术秘书和考生一对一进行连线测试，</a:t>
            </a:r>
            <a:r>
              <a:rPr lang="zh-CN" altLang="en-US" b="1" dirty="0">
                <a:cs typeface="+mn-ea"/>
                <a:sym typeface="+mn-ea"/>
              </a:rPr>
              <a:t>考生收到会议邀请后，进入会议。</a:t>
            </a:r>
            <a:endParaRPr lang="en-US" altLang="zh-CN" b="1" dirty="0">
              <a:cs typeface="+mn-ea"/>
              <a:sym typeface="+mn-ea"/>
            </a:endParaRPr>
          </a:p>
          <a:p>
            <a:pPr marL="0" indent="0">
              <a:lnSpc>
                <a:spcPts val="2400"/>
              </a:lnSpc>
              <a:buNone/>
            </a:pPr>
            <a:r>
              <a:rPr lang="en-US" altLang="zh-CN" b="1" dirty="0">
                <a:cs typeface="+mn-ea"/>
                <a:sym typeface="+mn-ea"/>
              </a:rPr>
              <a:t>4.</a:t>
            </a:r>
            <a:r>
              <a:rPr lang="zh-CN" altLang="en-US" b="1" dirty="0">
                <a:cs typeface="+mn-ea"/>
                <a:sym typeface="+mn-ea"/>
              </a:rPr>
              <a:t>技术秘书测试结束后，会告知考生复试场所会议号，考生第一机位和第二机位进入复试会议室的等候室等候。</a:t>
            </a:r>
            <a:endParaRPr lang="en-US" altLang="zh-CN" b="1" dirty="0">
              <a:cs typeface="+mn-ea"/>
              <a:sym typeface="+mn-ea"/>
            </a:endParaRPr>
          </a:p>
          <a:p>
            <a:pPr marL="0" indent="0">
              <a:buNone/>
            </a:pPr>
            <a:endParaRPr lang="zh-CN" altLang="en-US" sz="1800" b="1" dirty="0">
              <a:solidFill>
                <a:srgbClr val="C00000"/>
              </a:solidFill>
            </a:endParaRPr>
          </a:p>
          <a:p>
            <a:pPr marL="0" indent="0">
              <a:buNone/>
            </a:pPr>
            <a:endParaRPr lang="zh-CN" altLang="en-US" sz="1800" b="1" dirty="0">
              <a:cs typeface="+mn-ea"/>
              <a:sym typeface="+mn-lt"/>
            </a:endParaRPr>
          </a:p>
        </p:txBody>
      </p:sp>
      <p:pic>
        <p:nvPicPr>
          <p:cNvPr id="17" name="图片 16">
            <a:extLst>
              <a:ext uri="{FF2B5EF4-FFF2-40B4-BE49-F238E27FC236}">
                <a16:creationId xmlns:a16="http://schemas.microsoft.com/office/drawing/2014/main" id="{3E953287-E473-4C50-9C7E-C4D07751A196}"/>
              </a:ext>
            </a:extLst>
          </p:cNvPr>
          <p:cNvPicPr>
            <a:picLocks noChangeAspect="1"/>
          </p:cNvPicPr>
          <p:nvPr/>
        </p:nvPicPr>
        <p:blipFill>
          <a:blip r:embed="rId2"/>
          <a:stretch>
            <a:fillRect/>
          </a:stretch>
        </p:blipFill>
        <p:spPr>
          <a:xfrm>
            <a:off x="7613527" y="901649"/>
            <a:ext cx="3074793" cy="5448175"/>
          </a:xfrm>
          <a:prstGeom prst="rect">
            <a:avLst/>
          </a:prstGeom>
        </p:spPr>
      </p:pic>
      <p:sp>
        <p:nvSpPr>
          <p:cNvPr id="12" name="文本框 11">
            <a:extLst>
              <a:ext uri="{FF2B5EF4-FFF2-40B4-BE49-F238E27FC236}">
                <a16:creationId xmlns:a16="http://schemas.microsoft.com/office/drawing/2014/main" id="{6C346161-F6AF-4F1F-B365-C5E9ADF5505C}"/>
              </a:ext>
            </a:extLst>
          </p:cNvPr>
          <p:cNvSpPr txBox="1"/>
          <p:nvPr/>
        </p:nvSpPr>
        <p:spPr>
          <a:xfrm>
            <a:off x="811369" y="4713669"/>
            <a:ext cx="5756855" cy="830997"/>
          </a:xfrm>
          <a:prstGeom prst="rect">
            <a:avLst/>
          </a:prstGeom>
          <a:noFill/>
        </p:spPr>
        <p:txBody>
          <a:bodyPr wrap="square" rtlCol="0">
            <a:spAutoFit/>
          </a:bodyPr>
          <a:lstStyle/>
          <a:p>
            <a:pPr>
              <a:lnSpc>
                <a:spcPts val="3000"/>
              </a:lnSpc>
            </a:pPr>
            <a:r>
              <a:rPr lang="zh-CN" altLang="en-US" sz="2400" b="1" dirty="0">
                <a:solidFill>
                  <a:srgbClr val="FF0000"/>
                </a:solidFill>
                <a:latin typeface="+mn-ea"/>
              </a:rPr>
              <a:t>注意：</a:t>
            </a:r>
            <a:r>
              <a:rPr lang="zh-CN" altLang="en-US" sz="2400" b="1" dirty="0">
                <a:solidFill>
                  <a:srgbClr val="0070C0"/>
                </a:solidFill>
                <a:latin typeface="+mn-ea"/>
              </a:rPr>
              <a:t>双机位要求，需要</a:t>
            </a:r>
            <a:r>
              <a:rPr lang="en-US" altLang="zh-CN" sz="2400" b="1" dirty="0">
                <a:solidFill>
                  <a:srgbClr val="FF0000"/>
                </a:solidFill>
                <a:latin typeface="+mn-ea"/>
              </a:rPr>
              <a:t>2</a:t>
            </a:r>
            <a:r>
              <a:rPr lang="zh-CN" altLang="en-US" sz="2400" b="1" dirty="0">
                <a:solidFill>
                  <a:srgbClr val="FF0000"/>
                </a:solidFill>
                <a:latin typeface="+mn-ea"/>
              </a:rPr>
              <a:t>个</a:t>
            </a:r>
            <a:r>
              <a:rPr lang="zh-CN" altLang="en-US" sz="2400" b="1" dirty="0">
                <a:solidFill>
                  <a:srgbClr val="0070C0"/>
                </a:solidFill>
                <a:latin typeface="+mn-ea"/>
              </a:rPr>
              <a:t>腾讯会议号。</a:t>
            </a:r>
            <a:r>
              <a:rPr lang="en-US" altLang="zh-CN" sz="2400" b="1" dirty="0">
                <a:solidFill>
                  <a:srgbClr val="0070C0"/>
                </a:solidFill>
                <a:latin typeface="+mn-ea"/>
              </a:rPr>
              <a:t>2</a:t>
            </a:r>
            <a:r>
              <a:rPr lang="zh-CN" altLang="en-US" sz="2400" b="1" dirty="0">
                <a:solidFill>
                  <a:srgbClr val="0070C0"/>
                </a:solidFill>
                <a:latin typeface="+mn-ea"/>
              </a:rPr>
              <a:t>个号都需要加入会议室。</a:t>
            </a:r>
          </a:p>
        </p:txBody>
      </p:sp>
    </p:spTree>
  </p:cSld>
  <p:clrMapOvr>
    <a:masterClrMapping/>
  </p:clrMapOvr>
</p:sld>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2547</Words>
  <Application>Microsoft Office PowerPoint</Application>
  <PresentationFormat>宽屏</PresentationFormat>
  <Paragraphs>91</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13</vt:i4>
      </vt:variant>
    </vt:vector>
  </HeadingPairs>
  <TitlesOfParts>
    <vt:vector size="21" baseType="lpstr">
      <vt:lpstr>仿宋</vt:lpstr>
      <vt:lpstr>宋体</vt:lpstr>
      <vt:lpstr>微软雅黑</vt:lpstr>
      <vt:lpstr>Arial</vt:lpstr>
      <vt:lpstr>Arial Narrow</vt:lpstr>
      <vt:lpstr>Wingdings</vt:lpstr>
      <vt:lpstr>webwppDefTheme</vt:lpstr>
      <vt:lpstr>Office 主题​​</vt:lpstr>
      <vt:lpstr>PowerPoint 演示文稿</vt:lpstr>
      <vt:lpstr>普通招考硕士研究生考试考场规则</vt:lpstr>
      <vt:lpstr>普通招考硕士研究生考试考场规则</vt:lpstr>
      <vt:lpstr>硕士研究生诚信网络远程复试承诺书</vt:lpstr>
      <vt:lpstr>设备准备</vt:lpstr>
      <vt:lpstr>环境准备</vt:lpstr>
      <vt:lpstr>环境准备</vt:lpstr>
      <vt:lpstr>环境准备</vt:lpstr>
      <vt:lpstr>复试全过程分解步骤说明</vt:lpstr>
      <vt:lpstr>复试全过程分解步骤说明</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lenovo</cp:lastModifiedBy>
  <cp:revision>113</cp:revision>
  <dcterms:created xsi:type="dcterms:W3CDTF">2020-06-10T07:32:00Z</dcterms:created>
  <dcterms:modified xsi:type="dcterms:W3CDTF">2024-04-03T01:29:55Z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2052-11.8.2.10972</vt:lpwstr>
  </property>
  <property fmtid="{D5CDD505-2E9C-101B-9397-08002B2CF9AE}" pid="3" name="ICV">
    <vt:lpwstr>E8C2E8D4510E484182E73F81460F779C</vt:lpwstr>
  </property>
</Properties>
</file>